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5" r:id="rId2"/>
    <p:sldId id="316" r:id="rId3"/>
    <p:sldId id="325" r:id="rId4"/>
    <p:sldId id="317" r:id="rId5"/>
    <p:sldId id="320" r:id="rId6"/>
    <p:sldId id="318" r:id="rId7"/>
    <p:sldId id="322" r:id="rId8"/>
    <p:sldId id="315" r:id="rId9"/>
    <p:sldId id="314" r:id="rId10"/>
    <p:sldId id="311" r:id="rId11"/>
    <p:sldId id="310" r:id="rId12"/>
    <p:sldId id="309" r:id="rId13"/>
    <p:sldId id="308" r:id="rId14"/>
    <p:sldId id="307" r:id="rId15"/>
    <p:sldId id="306" r:id="rId16"/>
    <p:sldId id="305" r:id="rId17"/>
    <p:sldId id="304" r:id="rId18"/>
    <p:sldId id="303" r:id="rId19"/>
    <p:sldId id="302" r:id="rId20"/>
    <p:sldId id="301" r:id="rId21"/>
    <p:sldId id="300" r:id="rId22"/>
    <p:sldId id="323" r:id="rId23"/>
    <p:sldId id="299" r:id="rId24"/>
    <p:sldId id="298" r:id="rId25"/>
    <p:sldId id="292" r:id="rId26"/>
    <p:sldId id="329" r:id="rId27"/>
    <p:sldId id="326" r:id="rId28"/>
    <p:sldId id="327" r:id="rId29"/>
    <p:sldId id="328" r:id="rId30"/>
    <p:sldId id="291" r:id="rId31"/>
    <p:sldId id="290" r:id="rId32"/>
    <p:sldId id="324" r:id="rId33"/>
    <p:sldId id="288" r:id="rId34"/>
    <p:sldId id="28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lucid.app/" TargetMode="External"/><Relationship Id="rId3" Type="http://schemas.openxmlformats.org/officeDocument/2006/relationships/hyperlink" Target="http://www.google.com/" TargetMode="External"/><Relationship Id="rId7" Type="http://schemas.openxmlformats.org/officeDocument/2006/relationships/hyperlink" Target="http://www.github.com/" TargetMode="Externa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hyperlink" Target="http://www.youtube.com/" TargetMode="External"/><Relationship Id="rId5" Type="http://schemas.openxmlformats.org/officeDocument/2006/relationships/hyperlink" Target="https://w3schools.com/" TargetMode="External"/><Relationship Id="rId4" Type="http://schemas.openxmlformats.org/officeDocument/2006/relationships/hyperlink" Target="https://getbootstrap.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nts and Settings\sadat\Desktop\presentation-background.pn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3" name="TextBox 2"/>
          <p:cNvSpPr txBox="1"/>
          <p:nvPr/>
        </p:nvSpPr>
        <p:spPr>
          <a:xfrm>
            <a:off x="685800" y="1447801"/>
            <a:ext cx="8153400" cy="4708981"/>
          </a:xfrm>
          <a:prstGeom prst="rect">
            <a:avLst/>
          </a:prstGeom>
          <a:noFill/>
        </p:spPr>
        <p:txBody>
          <a:bodyPr wrap="square">
            <a:spAutoFit/>
          </a:bodyPr>
          <a:lstStyle/>
          <a:p>
            <a:pPr algn="ctr" fontAlgn="auto">
              <a:spcBef>
                <a:spcPts val="0"/>
              </a:spcBef>
              <a:spcAft>
                <a:spcPts val="0"/>
              </a:spcAft>
              <a:defRPr/>
            </a:pPr>
            <a:r>
              <a:rPr lang="en-US" sz="6000" dirty="0" smtClean="0">
                <a:solidFill>
                  <a:schemeClr val="tx2">
                    <a:lumMod val="20000"/>
                    <a:lumOff val="80000"/>
                  </a:schemeClr>
                </a:solidFill>
                <a:latin typeface="Imprint MT Shadow" pitchFamily="82" charset="0"/>
              </a:rPr>
              <a:t>Welcome to our</a:t>
            </a:r>
          </a:p>
          <a:p>
            <a:pPr algn="ctr" fontAlgn="auto">
              <a:spcBef>
                <a:spcPts val="0"/>
              </a:spcBef>
              <a:spcAft>
                <a:spcPts val="0"/>
              </a:spcAft>
              <a:defRPr/>
            </a:pPr>
            <a:r>
              <a:rPr lang="en-US" sz="6000" dirty="0" smtClean="0">
                <a:solidFill>
                  <a:schemeClr val="tx2">
                    <a:lumMod val="20000"/>
                    <a:lumOff val="80000"/>
                  </a:schemeClr>
                </a:solidFill>
                <a:latin typeface="Imprint MT Shadow" pitchFamily="82" charset="0"/>
              </a:rPr>
              <a:t>Presentation</a:t>
            </a:r>
          </a:p>
          <a:p>
            <a:pPr algn="ctr" fontAlgn="auto">
              <a:spcBef>
                <a:spcPts val="0"/>
              </a:spcBef>
              <a:spcAft>
                <a:spcPts val="0"/>
              </a:spcAft>
              <a:defRPr/>
            </a:pPr>
            <a:endParaRPr lang="en-US" sz="6000" dirty="0" smtClean="0">
              <a:solidFill>
                <a:schemeClr val="tx2">
                  <a:lumMod val="20000"/>
                  <a:lumOff val="80000"/>
                </a:schemeClr>
              </a:solidFill>
              <a:latin typeface="Imprint MT Shadow" pitchFamily="82" charset="0"/>
            </a:endParaRPr>
          </a:p>
          <a:p>
            <a:pPr algn="ctr" fontAlgn="auto">
              <a:spcBef>
                <a:spcPts val="0"/>
              </a:spcBef>
              <a:spcAft>
                <a:spcPts val="0"/>
              </a:spcAft>
              <a:defRPr/>
            </a:pPr>
            <a:r>
              <a:rPr lang="en-US" sz="6000" dirty="0" smtClean="0">
                <a:solidFill>
                  <a:schemeClr val="tx2">
                    <a:lumMod val="20000"/>
                    <a:lumOff val="80000"/>
                  </a:schemeClr>
                </a:solidFill>
                <a:latin typeface="Lucida Fax" pitchFamily="18" charset="0"/>
              </a:rPr>
              <a:t>Blood Donation and Management System</a:t>
            </a:r>
            <a:endParaRPr lang="en-US" sz="6000" dirty="0">
              <a:solidFill>
                <a:schemeClr val="tx2">
                  <a:lumMod val="20000"/>
                  <a:lumOff val="80000"/>
                </a:schemeClr>
              </a:solidFill>
              <a:latin typeface="Lucida Fax"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Donor registration</a:t>
            </a:r>
            <a:endParaRPr lang="en-US" sz="4000" dirty="0">
              <a:latin typeface="Algerian" pitchFamily="82" charset="0"/>
            </a:endParaRPr>
          </a:p>
        </p:txBody>
      </p:sp>
      <p:pic>
        <p:nvPicPr>
          <p:cNvPr id="3074" name="Picture 2"/>
          <p:cNvPicPr>
            <a:picLocks noChangeAspect="1" noChangeArrowheads="1"/>
          </p:cNvPicPr>
          <p:nvPr/>
        </p:nvPicPr>
        <p:blipFill>
          <a:blip r:embed="rId3"/>
          <a:srcRect/>
          <a:stretch>
            <a:fillRect/>
          </a:stretch>
        </p:blipFill>
        <p:spPr bwMode="auto">
          <a:xfrm>
            <a:off x="2362200" y="1524000"/>
            <a:ext cx="4648200" cy="50076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send  Blood request</a:t>
            </a:r>
            <a:endParaRPr lang="en-US" sz="4000" dirty="0">
              <a:latin typeface="Algerian" pitchFamily="82" charset="0"/>
            </a:endParaRPr>
          </a:p>
        </p:txBody>
      </p:sp>
      <p:pic>
        <p:nvPicPr>
          <p:cNvPr id="4098" name="Picture 2"/>
          <p:cNvPicPr>
            <a:picLocks noChangeAspect="1" noChangeArrowheads="1"/>
          </p:cNvPicPr>
          <p:nvPr/>
        </p:nvPicPr>
        <p:blipFill>
          <a:blip r:embed="rId3"/>
          <a:srcRect/>
          <a:stretch>
            <a:fillRect/>
          </a:stretch>
        </p:blipFill>
        <p:spPr bwMode="auto">
          <a:xfrm>
            <a:off x="1752600" y="1600200"/>
            <a:ext cx="6138862" cy="46861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58477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3200" b="1" i="1" dirty="0" smtClean="0">
                <a:solidFill>
                  <a:schemeClr val="tx1">
                    <a:lumMod val="95000"/>
                    <a:lumOff val="5000"/>
                  </a:schemeClr>
                </a:solidFill>
                <a:latin typeface="Algerian" pitchFamily="82" charset="0"/>
              </a:rPr>
              <a:t>Volunteer registration &amp; </a:t>
            </a:r>
            <a:r>
              <a:rPr lang="en-US" sz="3200" b="1" i="1" dirty="0" err="1" smtClean="0">
                <a:solidFill>
                  <a:schemeClr val="tx1">
                    <a:lumMod val="95000"/>
                    <a:lumOff val="5000"/>
                  </a:schemeClr>
                </a:solidFill>
                <a:latin typeface="Algerian" pitchFamily="82" charset="0"/>
              </a:rPr>
              <a:t>LOgin</a:t>
            </a:r>
            <a:endParaRPr lang="en-US" sz="3200" dirty="0">
              <a:latin typeface="Algerian" pitchFamily="82" charset="0"/>
            </a:endParaRPr>
          </a:p>
        </p:txBody>
      </p:sp>
      <p:pic>
        <p:nvPicPr>
          <p:cNvPr id="72706" name="Picture 2" descr="C:\Users\munem\Desktop\New folder (3)\w8.jpg"/>
          <p:cNvPicPr>
            <a:picLocks noChangeAspect="1" noChangeArrowheads="1"/>
          </p:cNvPicPr>
          <p:nvPr/>
        </p:nvPicPr>
        <p:blipFill>
          <a:blip r:embed="rId3"/>
          <a:srcRect/>
          <a:stretch>
            <a:fillRect/>
          </a:stretch>
        </p:blipFill>
        <p:spPr bwMode="auto">
          <a:xfrm>
            <a:off x="381000" y="1524000"/>
            <a:ext cx="4724400" cy="2295412"/>
          </a:xfrm>
          <a:prstGeom prst="rect">
            <a:avLst/>
          </a:prstGeom>
          <a:noFill/>
        </p:spPr>
      </p:pic>
      <p:pic>
        <p:nvPicPr>
          <p:cNvPr id="6" name="Picture 2" descr="C:\Users\munem\Desktop\New folder (3)\w9.jpg"/>
          <p:cNvPicPr>
            <a:picLocks noChangeAspect="1" noChangeArrowheads="1"/>
          </p:cNvPicPr>
          <p:nvPr/>
        </p:nvPicPr>
        <p:blipFill>
          <a:blip r:embed="rId4"/>
          <a:srcRect/>
          <a:stretch>
            <a:fillRect/>
          </a:stretch>
        </p:blipFill>
        <p:spPr bwMode="auto">
          <a:xfrm>
            <a:off x="3810000" y="4191000"/>
            <a:ext cx="5105400" cy="2463762"/>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Find Donor</a:t>
            </a:r>
            <a:endParaRPr lang="en-US" sz="4000" dirty="0">
              <a:latin typeface="Algerian" pitchFamily="82" charset="0"/>
            </a:endParaRPr>
          </a:p>
        </p:txBody>
      </p:sp>
      <p:pic>
        <p:nvPicPr>
          <p:cNvPr id="3" name="Picture 2"/>
          <p:cNvPicPr>
            <a:picLocks noChangeAspect="1" noChangeArrowheads="1"/>
          </p:cNvPicPr>
          <p:nvPr/>
        </p:nvPicPr>
        <p:blipFill>
          <a:blip r:embed="rId3"/>
          <a:srcRect/>
          <a:stretch>
            <a:fillRect/>
          </a:stretch>
        </p:blipFill>
        <p:spPr bwMode="auto">
          <a:xfrm>
            <a:off x="381000" y="1981200"/>
            <a:ext cx="8490818" cy="37576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1066800" y="228600"/>
            <a:ext cx="7010400" cy="1323439"/>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Filtered Blood–</a:t>
            </a:r>
          </a:p>
          <a:p>
            <a:pPr algn="ctr">
              <a:defRPr/>
            </a:pPr>
            <a:r>
              <a:rPr lang="en-US" sz="4000" b="1" i="1" dirty="0" smtClean="0">
                <a:solidFill>
                  <a:schemeClr val="tx1">
                    <a:lumMod val="95000"/>
                    <a:lumOff val="5000"/>
                  </a:schemeClr>
                </a:solidFill>
                <a:latin typeface="Algerian" pitchFamily="82" charset="0"/>
              </a:rPr>
              <a:t>Category Select</a:t>
            </a:r>
            <a:endParaRPr lang="en-US" sz="4000" dirty="0">
              <a:latin typeface="Algerian" pitchFamily="82" charset="0"/>
            </a:endParaRPr>
          </a:p>
        </p:txBody>
      </p:sp>
      <p:pic>
        <p:nvPicPr>
          <p:cNvPr id="6146" name="Picture 2"/>
          <p:cNvPicPr>
            <a:picLocks noChangeAspect="1" noChangeArrowheads="1"/>
          </p:cNvPicPr>
          <p:nvPr/>
        </p:nvPicPr>
        <p:blipFill>
          <a:blip r:embed="rId3"/>
          <a:srcRect/>
          <a:stretch>
            <a:fillRect/>
          </a:stretch>
        </p:blipFill>
        <p:spPr bwMode="auto">
          <a:xfrm>
            <a:off x="990600" y="1828800"/>
            <a:ext cx="7620000" cy="45642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Contact – Send Email</a:t>
            </a:r>
            <a:endParaRPr lang="en-US" sz="4000" dirty="0">
              <a:latin typeface="Algerian" pitchFamily="82" charset="0"/>
            </a:endParaRPr>
          </a:p>
        </p:txBody>
      </p:sp>
      <p:pic>
        <p:nvPicPr>
          <p:cNvPr id="7170" name="Picture 2"/>
          <p:cNvPicPr>
            <a:picLocks noChangeAspect="1" noChangeArrowheads="1"/>
          </p:cNvPicPr>
          <p:nvPr/>
        </p:nvPicPr>
        <p:blipFill>
          <a:blip r:embed="rId3"/>
          <a:srcRect/>
          <a:stretch>
            <a:fillRect/>
          </a:stretch>
        </p:blipFill>
        <p:spPr bwMode="auto">
          <a:xfrm>
            <a:off x="914400" y="1752600"/>
            <a:ext cx="7456487" cy="44767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Blood Bank</a:t>
            </a:r>
            <a:endParaRPr lang="en-US" sz="4000" dirty="0">
              <a:latin typeface="Algerian" pitchFamily="82" charset="0"/>
            </a:endParaRPr>
          </a:p>
        </p:txBody>
      </p:sp>
      <p:pic>
        <p:nvPicPr>
          <p:cNvPr id="8194" name="Picture 2"/>
          <p:cNvPicPr>
            <a:picLocks noChangeAspect="1" noChangeArrowheads="1"/>
          </p:cNvPicPr>
          <p:nvPr/>
        </p:nvPicPr>
        <p:blipFill>
          <a:blip r:embed="rId3"/>
          <a:srcRect/>
          <a:stretch>
            <a:fillRect/>
          </a:stretch>
        </p:blipFill>
        <p:spPr bwMode="auto">
          <a:xfrm>
            <a:off x="685800" y="1905000"/>
            <a:ext cx="8153400" cy="37134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Blood Bank- Chittagong</a:t>
            </a:r>
            <a:endParaRPr lang="en-US" sz="4000" dirty="0">
              <a:latin typeface="Algerian" pitchFamily="82" charset="0"/>
            </a:endParaRPr>
          </a:p>
        </p:txBody>
      </p:sp>
      <p:pic>
        <p:nvPicPr>
          <p:cNvPr id="9218" name="Picture 2"/>
          <p:cNvPicPr>
            <a:picLocks noChangeAspect="1" noChangeArrowheads="1"/>
          </p:cNvPicPr>
          <p:nvPr/>
        </p:nvPicPr>
        <p:blipFill>
          <a:blip r:embed="rId3"/>
          <a:srcRect/>
          <a:stretch>
            <a:fillRect/>
          </a:stretch>
        </p:blipFill>
        <p:spPr bwMode="auto">
          <a:xfrm>
            <a:off x="381000" y="1981200"/>
            <a:ext cx="8388437" cy="3733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0"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Donate Money </a:t>
            </a:r>
            <a:endParaRPr lang="en-US" sz="4000" dirty="0">
              <a:latin typeface="Algerian" pitchFamily="82" charset="0"/>
            </a:endParaRPr>
          </a:p>
        </p:txBody>
      </p:sp>
      <p:pic>
        <p:nvPicPr>
          <p:cNvPr id="10242" name="Picture 2"/>
          <p:cNvPicPr>
            <a:picLocks noChangeAspect="1" noChangeArrowheads="1"/>
          </p:cNvPicPr>
          <p:nvPr/>
        </p:nvPicPr>
        <p:blipFill>
          <a:blip r:embed="rId3"/>
          <a:srcRect/>
          <a:stretch>
            <a:fillRect/>
          </a:stretch>
        </p:blipFill>
        <p:spPr bwMode="auto">
          <a:xfrm>
            <a:off x="2743200" y="1524000"/>
            <a:ext cx="4262437" cy="46573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Pages- Donation Process</a:t>
            </a:r>
            <a:endParaRPr lang="en-US" sz="4000" dirty="0">
              <a:latin typeface="Algerian" pitchFamily="82" charset="0"/>
            </a:endParaRPr>
          </a:p>
        </p:txBody>
      </p:sp>
      <p:pic>
        <p:nvPicPr>
          <p:cNvPr id="11266" name="Picture 2"/>
          <p:cNvPicPr>
            <a:picLocks noChangeAspect="1" noChangeArrowheads="1"/>
          </p:cNvPicPr>
          <p:nvPr/>
        </p:nvPicPr>
        <p:blipFill>
          <a:blip r:embed="rId3"/>
          <a:srcRect/>
          <a:stretch>
            <a:fillRect/>
          </a:stretch>
        </p:blipFill>
        <p:spPr bwMode="auto">
          <a:xfrm>
            <a:off x="304800" y="1219200"/>
            <a:ext cx="5638800" cy="2644053"/>
          </a:xfrm>
          <a:prstGeom prst="rect">
            <a:avLst/>
          </a:prstGeom>
          <a:noFill/>
          <a:ln w="9525">
            <a:noFill/>
            <a:miter lim="800000"/>
            <a:headEnd/>
            <a:tailEnd/>
          </a:ln>
          <a:effectLst/>
        </p:spPr>
      </p:pic>
      <p:pic>
        <p:nvPicPr>
          <p:cNvPr id="11267" name="Picture 3"/>
          <p:cNvPicPr>
            <a:picLocks noChangeAspect="1" noChangeArrowheads="1"/>
          </p:cNvPicPr>
          <p:nvPr/>
        </p:nvPicPr>
        <p:blipFill>
          <a:blip r:embed="rId4"/>
          <a:srcRect/>
          <a:stretch>
            <a:fillRect/>
          </a:stretch>
        </p:blipFill>
        <p:spPr bwMode="auto">
          <a:xfrm>
            <a:off x="3200400" y="3810000"/>
            <a:ext cx="5715000" cy="287426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3" name="TextBox 2"/>
          <p:cNvSpPr txBox="1"/>
          <p:nvPr/>
        </p:nvSpPr>
        <p:spPr>
          <a:xfrm>
            <a:off x="838200" y="6096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Introduction</a:t>
            </a:r>
            <a:endParaRPr lang="en-US" sz="4000" dirty="0">
              <a:latin typeface="Algerian" pitchFamily="82" charset="0"/>
            </a:endParaRPr>
          </a:p>
        </p:txBody>
      </p:sp>
      <p:graphicFrame>
        <p:nvGraphicFramePr>
          <p:cNvPr id="4" name="Table 3"/>
          <p:cNvGraphicFramePr>
            <a:graphicFrameLocks noGrp="1"/>
          </p:cNvGraphicFramePr>
          <p:nvPr/>
        </p:nvGraphicFramePr>
        <p:xfrm>
          <a:off x="685800" y="2286000"/>
          <a:ext cx="7680959" cy="3267456"/>
        </p:xfrm>
        <a:graphic>
          <a:graphicData uri="http://schemas.openxmlformats.org/drawingml/2006/table">
            <a:tbl>
              <a:tblPr/>
              <a:tblGrid>
                <a:gridCol w="1746985"/>
                <a:gridCol w="1732547"/>
                <a:gridCol w="1325078"/>
                <a:gridCol w="925629"/>
                <a:gridCol w="1055571"/>
                <a:gridCol w="895149"/>
              </a:tblGrid>
              <a:tr h="816864">
                <a:tc>
                  <a:txBody>
                    <a:bodyPr/>
                    <a:lstStyle/>
                    <a:p>
                      <a:pPr marL="0" marR="0" algn="ctr">
                        <a:lnSpc>
                          <a:spcPct val="115000"/>
                        </a:lnSpc>
                        <a:spcBef>
                          <a:spcPts val="0"/>
                        </a:spcBef>
                        <a:spcAft>
                          <a:spcPts val="0"/>
                        </a:spcAft>
                        <a:tabLst>
                          <a:tab pos="1609725" algn="l"/>
                        </a:tabLst>
                      </a:pPr>
                      <a:r>
                        <a:rPr lang="en-US" sz="1400" dirty="0">
                          <a:latin typeface="Times New Roman"/>
                          <a:ea typeface="Calibri"/>
                          <a:cs typeface="Times New Roman"/>
                        </a:rPr>
                        <a:t>Name</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ID</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Department</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Batch</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Semester</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Section</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6864">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Munem Sahriar</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1703310201525</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dirty="0">
                          <a:latin typeface="Times New Roman"/>
                          <a:ea typeface="Calibri"/>
                          <a:cs typeface="Times New Roman"/>
                        </a:rPr>
                        <a:t>CSE</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33th</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5th</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C5C</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6864">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Istiyak Mahmud</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1703310201529</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CSE</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33th</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5th</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C5C</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16864">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Hemel Borhan</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1703310201532</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CSE</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33th</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a:latin typeface="Times New Roman"/>
                          <a:ea typeface="Calibri"/>
                          <a:cs typeface="Times New Roman"/>
                        </a:rPr>
                        <a:t>5th</a:t>
                      </a:r>
                      <a:endParaRPr lang="en-US" sz="11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tabLst>
                          <a:tab pos="1609725" algn="l"/>
                        </a:tabLst>
                      </a:pPr>
                      <a:r>
                        <a:rPr lang="en-US" sz="1400" dirty="0">
                          <a:latin typeface="Times New Roman"/>
                          <a:ea typeface="Calibri"/>
                          <a:cs typeface="Times New Roman"/>
                        </a:rPr>
                        <a:t>C5C</a:t>
                      </a:r>
                      <a:endParaRPr lang="en-US" sz="11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Pages-Blood Type</a:t>
            </a:r>
            <a:endParaRPr lang="en-US" sz="4000" dirty="0">
              <a:latin typeface="Algerian" pitchFamily="82" charset="0"/>
            </a:endParaRPr>
          </a:p>
        </p:txBody>
      </p:sp>
      <p:pic>
        <p:nvPicPr>
          <p:cNvPr id="12290" name="Picture 2"/>
          <p:cNvPicPr>
            <a:picLocks noChangeAspect="1" noChangeArrowheads="1"/>
          </p:cNvPicPr>
          <p:nvPr/>
        </p:nvPicPr>
        <p:blipFill>
          <a:blip r:embed="rId3"/>
          <a:srcRect/>
          <a:stretch>
            <a:fillRect/>
          </a:stretch>
        </p:blipFill>
        <p:spPr bwMode="auto">
          <a:xfrm>
            <a:off x="838200" y="1676400"/>
            <a:ext cx="7391400" cy="41477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Pages-Campaign </a:t>
            </a:r>
            <a:r>
              <a:rPr lang="en-US" sz="4000" b="1" i="1" dirty="0" err="1" smtClean="0">
                <a:solidFill>
                  <a:schemeClr val="tx1">
                    <a:lumMod val="95000"/>
                    <a:lumOff val="5000"/>
                  </a:schemeClr>
                </a:solidFill>
                <a:latin typeface="Algerian" pitchFamily="82" charset="0"/>
              </a:rPr>
              <a:t>Galerry</a:t>
            </a:r>
            <a:endParaRPr lang="en-US" sz="4000" dirty="0">
              <a:latin typeface="Algerian" pitchFamily="82" charset="0"/>
            </a:endParaRPr>
          </a:p>
        </p:txBody>
      </p:sp>
      <p:pic>
        <p:nvPicPr>
          <p:cNvPr id="14338" name="Picture 2"/>
          <p:cNvPicPr>
            <a:picLocks noChangeAspect="1" noChangeArrowheads="1"/>
          </p:cNvPicPr>
          <p:nvPr/>
        </p:nvPicPr>
        <p:blipFill>
          <a:blip r:embed="rId3"/>
          <a:srcRect/>
          <a:stretch>
            <a:fillRect/>
          </a:stretch>
        </p:blipFill>
        <p:spPr bwMode="auto">
          <a:xfrm>
            <a:off x="228600" y="1524000"/>
            <a:ext cx="8915400" cy="42514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7938"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1295400" y="6858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Pages-FAQ</a:t>
            </a:r>
            <a:endParaRPr lang="en-US" sz="4000" dirty="0">
              <a:latin typeface="Algerian" pitchFamily="82" charset="0"/>
            </a:endParaRPr>
          </a:p>
        </p:txBody>
      </p:sp>
      <p:pic>
        <p:nvPicPr>
          <p:cNvPr id="15362" name="Picture 2"/>
          <p:cNvPicPr>
            <a:picLocks noChangeAspect="1" noChangeArrowheads="1"/>
          </p:cNvPicPr>
          <p:nvPr/>
        </p:nvPicPr>
        <p:blipFill>
          <a:blip r:embed="rId3"/>
          <a:srcRect/>
          <a:stretch>
            <a:fillRect/>
          </a:stretch>
        </p:blipFill>
        <p:spPr bwMode="auto">
          <a:xfrm>
            <a:off x="609600" y="2819400"/>
            <a:ext cx="8534400" cy="218945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646331"/>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3600" b="1" i="1" dirty="0" smtClean="0">
                <a:solidFill>
                  <a:schemeClr val="tx1">
                    <a:lumMod val="95000"/>
                    <a:lumOff val="5000"/>
                  </a:schemeClr>
                </a:solidFill>
                <a:latin typeface="Algerian" pitchFamily="82" charset="0"/>
              </a:rPr>
              <a:t>Pages- Eligibility</a:t>
            </a:r>
            <a:endParaRPr lang="en-US" sz="3600" dirty="0">
              <a:latin typeface="Algerian" pitchFamily="82" charset="0"/>
            </a:endParaRPr>
          </a:p>
        </p:txBody>
      </p:sp>
      <p:pic>
        <p:nvPicPr>
          <p:cNvPr id="13314" name="Picture 2"/>
          <p:cNvPicPr>
            <a:picLocks noChangeAspect="1" noChangeArrowheads="1"/>
          </p:cNvPicPr>
          <p:nvPr/>
        </p:nvPicPr>
        <p:blipFill>
          <a:blip r:embed="rId3"/>
          <a:srcRect/>
          <a:stretch>
            <a:fillRect/>
          </a:stretch>
        </p:blipFill>
        <p:spPr bwMode="auto">
          <a:xfrm>
            <a:off x="1371600" y="1752600"/>
            <a:ext cx="7162800" cy="44402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r>
              <a:rPr lang="en-US" dirty="0" smtClean="0">
                <a:latin typeface="Calibri" pitchFamily="34" charset="0"/>
              </a:rPr>
              <a:t>`</a:t>
            </a:r>
            <a:endParaRPr lang="en-US" dirty="0">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About us</a:t>
            </a:r>
            <a:endParaRPr lang="en-US" sz="4000" dirty="0">
              <a:latin typeface="Algerian" pitchFamily="82" charset="0"/>
            </a:endParaRPr>
          </a:p>
        </p:txBody>
      </p:sp>
      <p:pic>
        <p:nvPicPr>
          <p:cNvPr id="83970" name="Picture 2" descr="C:\Users\munem\Desktop\New folder (3)\w19.jpg"/>
          <p:cNvPicPr>
            <a:picLocks noChangeAspect="1" noChangeArrowheads="1"/>
          </p:cNvPicPr>
          <p:nvPr/>
        </p:nvPicPr>
        <p:blipFill>
          <a:blip r:embed="rId3"/>
          <a:srcRect/>
          <a:stretch>
            <a:fillRect/>
          </a:stretch>
        </p:blipFill>
        <p:spPr bwMode="auto">
          <a:xfrm>
            <a:off x="533400" y="2057400"/>
            <a:ext cx="8158163" cy="3942606"/>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1323439"/>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dirty="0" smtClean="0">
                <a:solidFill>
                  <a:schemeClr val="tx1"/>
                </a:solidFill>
                <a:latin typeface="Algerian" pitchFamily="82" charset="0"/>
              </a:rPr>
              <a:t>After Admin </a:t>
            </a:r>
            <a:r>
              <a:rPr lang="en-US" sz="4000" dirty="0" smtClean="0">
                <a:solidFill>
                  <a:schemeClr val="tx1"/>
                </a:solidFill>
                <a:latin typeface="Algerian" pitchFamily="82" charset="0"/>
              </a:rPr>
              <a:t>Login- Dashboard</a:t>
            </a:r>
            <a:endParaRPr lang="en-US" sz="4000" dirty="0">
              <a:solidFill>
                <a:schemeClr val="tx1"/>
              </a:solidFill>
              <a:latin typeface="Algerian" pitchFamily="82" charset="0"/>
            </a:endParaRPr>
          </a:p>
        </p:txBody>
      </p:sp>
      <p:pic>
        <p:nvPicPr>
          <p:cNvPr id="16386" name="Picture 2"/>
          <p:cNvPicPr>
            <a:picLocks noChangeAspect="1" noChangeArrowheads="1"/>
          </p:cNvPicPr>
          <p:nvPr/>
        </p:nvPicPr>
        <p:blipFill>
          <a:blip r:embed="rId3"/>
          <a:srcRect/>
          <a:stretch>
            <a:fillRect/>
          </a:stretch>
        </p:blipFill>
        <p:spPr bwMode="auto">
          <a:xfrm>
            <a:off x="304800" y="2362200"/>
            <a:ext cx="8638954" cy="3810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14400" y="685800"/>
            <a:ext cx="7010400" cy="58477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3200" b="1" i="1" dirty="0" smtClean="0">
                <a:solidFill>
                  <a:schemeClr val="tx1">
                    <a:lumMod val="95000"/>
                    <a:lumOff val="5000"/>
                  </a:schemeClr>
                </a:solidFill>
                <a:latin typeface="Algerian" pitchFamily="82" charset="0"/>
              </a:rPr>
              <a:t>Methodology-Process  Model</a:t>
            </a:r>
            <a:endParaRPr lang="en-US" sz="3200" dirty="0">
              <a:solidFill>
                <a:schemeClr val="tx1"/>
              </a:solidFill>
              <a:latin typeface="Algerian" pitchFamily="82" charset="0"/>
            </a:endParaRPr>
          </a:p>
        </p:txBody>
      </p:sp>
      <p:pic>
        <p:nvPicPr>
          <p:cNvPr id="1026" name="Picture 2"/>
          <p:cNvPicPr>
            <a:picLocks noChangeAspect="1" noChangeArrowheads="1"/>
          </p:cNvPicPr>
          <p:nvPr/>
        </p:nvPicPr>
        <p:blipFill>
          <a:blip r:embed="rId3"/>
          <a:srcRect/>
          <a:stretch>
            <a:fillRect/>
          </a:stretch>
        </p:blipFill>
        <p:spPr bwMode="auto">
          <a:xfrm>
            <a:off x="609600" y="2438400"/>
            <a:ext cx="8228908" cy="32813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smtClean="0">
                <a:solidFill>
                  <a:schemeClr val="tx1">
                    <a:lumMod val="95000"/>
                    <a:lumOff val="5000"/>
                  </a:schemeClr>
                </a:solidFill>
                <a:latin typeface="Algerian" pitchFamily="82" charset="0"/>
              </a:rPr>
              <a:t>Methodology- USE </a:t>
            </a:r>
            <a:r>
              <a:rPr lang="en-US" sz="4000" b="1" i="1" dirty="0" err="1" smtClean="0">
                <a:solidFill>
                  <a:schemeClr val="tx1">
                    <a:lumMod val="95000"/>
                    <a:lumOff val="5000"/>
                  </a:schemeClr>
                </a:solidFill>
                <a:latin typeface="Algerian" pitchFamily="82" charset="0"/>
              </a:rPr>
              <a:t>CAse</a:t>
            </a:r>
            <a:r>
              <a:rPr lang="en-US" sz="4000" b="1" i="1" dirty="0" smtClean="0">
                <a:solidFill>
                  <a:schemeClr val="tx1">
                    <a:lumMod val="95000"/>
                    <a:lumOff val="5000"/>
                  </a:schemeClr>
                </a:solidFill>
                <a:latin typeface="Algerian" pitchFamily="82" charset="0"/>
              </a:rPr>
              <a:t> </a:t>
            </a:r>
            <a:endParaRPr lang="en-US" sz="4000" dirty="0">
              <a:latin typeface="Algerian" pitchFamily="82" charset="0"/>
            </a:endParaRPr>
          </a:p>
        </p:txBody>
      </p:sp>
      <p:pic>
        <p:nvPicPr>
          <p:cNvPr id="1026" name="Picture 2"/>
          <p:cNvPicPr>
            <a:picLocks noChangeAspect="1" noChangeArrowheads="1"/>
          </p:cNvPicPr>
          <p:nvPr/>
        </p:nvPicPr>
        <p:blipFill>
          <a:blip r:embed="rId3"/>
          <a:srcRect/>
          <a:stretch>
            <a:fillRect/>
          </a:stretch>
        </p:blipFill>
        <p:spPr bwMode="auto">
          <a:xfrm>
            <a:off x="1219200" y="1600200"/>
            <a:ext cx="683630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762000" y="0"/>
            <a:ext cx="7010400" cy="1015663"/>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Methodology-</a:t>
            </a:r>
            <a:r>
              <a:rPr lang="en-US" sz="6000" b="1" i="1" dirty="0" smtClean="0">
                <a:solidFill>
                  <a:schemeClr val="tx1">
                    <a:lumMod val="95000"/>
                    <a:lumOff val="5000"/>
                  </a:schemeClr>
                </a:solidFill>
                <a:latin typeface="Algerian" pitchFamily="82" charset="0"/>
              </a:rPr>
              <a:t> </a:t>
            </a:r>
            <a:r>
              <a:rPr lang="en-US" sz="2400" b="1" i="1" dirty="0" smtClean="0">
                <a:solidFill>
                  <a:schemeClr val="tx1">
                    <a:lumMod val="95000"/>
                    <a:lumOff val="5000"/>
                  </a:schemeClr>
                </a:solidFill>
                <a:latin typeface="Algerian" pitchFamily="82" charset="0"/>
              </a:rPr>
              <a:t>Activity Diagram</a:t>
            </a:r>
            <a:endParaRPr lang="en-US" sz="2400" dirty="0">
              <a:latin typeface="Algerian" pitchFamily="82" charset="0"/>
            </a:endParaRPr>
          </a:p>
        </p:txBody>
      </p:sp>
      <p:pic>
        <p:nvPicPr>
          <p:cNvPr id="6" name="Picture 5"/>
          <p:cNvPicPr/>
          <p:nvPr/>
        </p:nvPicPr>
        <p:blipFill>
          <a:blip r:embed="rId3"/>
          <a:srcRect/>
          <a:stretch>
            <a:fillRect/>
          </a:stretch>
        </p:blipFill>
        <p:spPr bwMode="auto">
          <a:xfrm>
            <a:off x="2057400" y="1676400"/>
            <a:ext cx="5562600" cy="4972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838200" y="457200"/>
            <a:ext cx="7010400" cy="646331"/>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3600" b="1" i="1" dirty="0" smtClean="0">
                <a:solidFill>
                  <a:schemeClr val="tx1">
                    <a:lumMod val="95000"/>
                    <a:lumOff val="5000"/>
                  </a:schemeClr>
                </a:solidFill>
                <a:latin typeface="Algerian" pitchFamily="82" charset="0"/>
              </a:rPr>
              <a:t>Methodology-  Logical DFD</a:t>
            </a:r>
            <a:endParaRPr lang="en-US" sz="3600" dirty="0">
              <a:latin typeface="Algerian" pitchFamily="82" charset="0"/>
            </a:endParaRPr>
          </a:p>
        </p:txBody>
      </p:sp>
      <p:pic>
        <p:nvPicPr>
          <p:cNvPr id="7" name="Picture 6"/>
          <p:cNvPicPr/>
          <p:nvPr/>
        </p:nvPicPr>
        <p:blipFill>
          <a:blip r:embed="rId3"/>
          <a:srcRect/>
          <a:stretch>
            <a:fillRect/>
          </a:stretch>
        </p:blipFill>
        <p:spPr bwMode="auto">
          <a:xfrm>
            <a:off x="1604962" y="2033587"/>
            <a:ext cx="6548438" cy="34528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3" name="TextBox 2"/>
          <p:cNvSpPr txBox="1"/>
          <p:nvPr/>
        </p:nvSpPr>
        <p:spPr>
          <a:xfrm>
            <a:off x="1066800" y="2286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Introduction </a:t>
            </a:r>
            <a:endParaRPr lang="en-US" sz="4000" dirty="0">
              <a:latin typeface="Algerian" pitchFamily="82" charset="0"/>
            </a:endParaRPr>
          </a:p>
        </p:txBody>
      </p:sp>
      <p:sp>
        <p:nvSpPr>
          <p:cNvPr id="4" name="TextBox 3"/>
          <p:cNvSpPr txBox="1"/>
          <p:nvPr/>
        </p:nvSpPr>
        <p:spPr>
          <a:xfrm>
            <a:off x="1295400" y="1524000"/>
            <a:ext cx="7010400" cy="5016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defRPr/>
            </a:pPr>
            <a:r>
              <a:rPr lang="en-US" sz="2000" dirty="0" smtClean="0"/>
              <a:t>In today’s everyday life, we come across many emergency situations such as accidents which cause bleeding and blood loss. Such issues create an immediate, critical need for blood supply of specific blood type as per the requirements of one in need. In addition to emergency requirements, advances in medicine have increased the need for blood in many on-going treatments and elective surgeries. This Project is to create an e-Information about the donor and finder that are related to donating blood. Though this project any person who is interested in donating blood can register himself. In the same way, if any blood finder who needs blood can send request for blood. Also a blood finder can find blood according to his needs/demand. Moreover a user can find blood bank location easily by using this software. A user can donate money for blood donation free campaign. Admin is the main authority who can do addition, deletion and modification if required</a:t>
            </a:r>
            <a:endParaRPr lang="en-US" sz="2000" dirty="0">
              <a:latin typeface="Algerian" pitchFamily="82"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0"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381000" y="2438400"/>
            <a:ext cx="37338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Future </a:t>
            </a:r>
            <a:r>
              <a:rPr lang="en-US" sz="4000" b="1" i="1" dirty="0" smtClean="0">
                <a:solidFill>
                  <a:schemeClr val="tx1">
                    <a:lumMod val="95000"/>
                    <a:lumOff val="5000"/>
                  </a:schemeClr>
                </a:solidFill>
                <a:latin typeface="Algerian" pitchFamily="82" charset="0"/>
              </a:rPr>
              <a:t>plan</a:t>
            </a:r>
            <a:endParaRPr lang="en-US" sz="4000" dirty="0">
              <a:latin typeface="Algerian" pitchFamily="82" charset="0"/>
            </a:endParaRPr>
          </a:p>
        </p:txBody>
      </p:sp>
      <p:sp>
        <p:nvSpPr>
          <p:cNvPr id="5" name="TextBox 4"/>
          <p:cNvSpPr txBox="1"/>
          <p:nvPr/>
        </p:nvSpPr>
        <p:spPr>
          <a:xfrm>
            <a:off x="533400" y="381000"/>
            <a:ext cx="31242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lgn="ctr">
              <a:defRPr/>
            </a:pPr>
            <a:r>
              <a:rPr lang="en-US" sz="4000" b="1" i="1" dirty="0" smtClean="0">
                <a:solidFill>
                  <a:schemeClr val="tx1">
                    <a:lumMod val="95000"/>
                    <a:lumOff val="5000"/>
                  </a:schemeClr>
                </a:solidFill>
                <a:latin typeface="Algerian" pitchFamily="82" charset="0"/>
              </a:rPr>
              <a:t>Limitation </a:t>
            </a:r>
          </a:p>
        </p:txBody>
      </p:sp>
      <p:sp>
        <p:nvSpPr>
          <p:cNvPr id="6" name="TextBox 5"/>
          <p:cNvSpPr txBox="1"/>
          <p:nvPr/>
        </p:nvSpPr>
        <p:spPr>
          <a:xfrm>
            <a:off x="3124200" y="1295400"/>
            <a:ext cx="4800600" cy="830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ctr">
              <a:defRPr/>
            </a:pPr>
            <a:r>
              <a:rPr lang="en-US" sz="2400" dirty="0" smtClean="0"/>
              <a:t>Mailing system is not connected with the Contact Button(Find Filtering)</a:t>
            </a:r>
            <a:endParaRPr lang="en-US" sz="2400" dirty="0" smtClean="0"/>
          </a:p>
        </p:txBody>
      </p:sp>
      <p:sp>
        <p:nvSpPr>
          <p:cNvPr id="7" name="TextBox 6"/>
          <p:cNvSpPr txBox="1"/>
          <p:nvPr/>
        </p:nvSpPr>
        <p:spPr>
          <a:xfrm>
            <a:off x="3733800" y="3352800"/>
            <a:ext cx="4876800" cy="3323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lvl="0" algn="just"/>
            <a:r>
              <a:rPr lang="en-US" sz="2100" dirty="0" smtClean="0"/>
              <a:t>Send Push Notification to the persons Contact Number who are selected and connection will be established. </a:t>
            </a:r>
          </a:p>
          <a:p>
            <a:pPr lvl="0" algn="just"/>
            <a:r>
              <a:rPr lang="en-US" sz="2100" dirty="0" smtClean="0"/>
              <a:t>There will be a request and accept button for sending and receiving push notification. </a:t>
            </a:r>
          </a:p>
          <a:p>
            <a:pPr lvl="0" algn="just"/>
            <a:r>
              <a:rPr lang="en-US" sz="2100" dirty="0" smtClean="0"/>
              <a:t>“Near by” Option. Blood Finder may find a donor in around 1 kilometers area.</a:t>
            </a:r>
          </a:p>
          <a:p>
            <a:pPr lvl="0" algn="just"/>
            <a:r>
              <a:rPr lang="en-US" sz="2100" dirty="0" smtClean="0"/>
              <a:t>The Complete Software will be developing for whole human Health issues. Blood Donation wills just a part of this.</a:t>
            </a:r>
            <a:endParaRPr lang="en-US" sz="21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Conclusion</a:t>
            </a:r>
            <a:endParaRPr lang="en-US" sz="4000" dirty="0">
              <a:latin typeface="Algerian" pitchFamily="82" charset="0"/>
            </a:endParaRPr>
          </a:p>
        </p:txBody>
      </p:sp>
      <p:sp>
        <p:nvSpPr>
          <p:cNvPr id="5" name="TextBox 4"/>
          <p:cNvSpPr txBox="1"/>
          <p:nvPr/>
        </p:nvSpPr>
        <p:spPr>
          <a:xfrm>
            <a:off x="990600" y="1828800"/>
            <a:ext cx="7010400" cy="4616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defRPr/>
            </a:pPr>
            <a:r>
              <a:rPr lang="en-US" sz="2800" dirty="0" smtClean="0"/>
              <a:t>The aim of this Blood Donation Software is to improve the communication with the people who are in need of blood and the persons who are willing to donate blood in few touches of Software. This Location based Blood Donation Software will reduce the barrier between blood donors and the people in sever need of blood. The donors’ location can be detected by the app and the best matched donor will be contacted in no time. </a:t>
            </a:r>
          </a:p>
          <a:p>
            <a:pPr>
              <a:defRPr/>
            </a:pPr>
            <a:endParaRPr lang="en-US" sz="1400" dirty="0">
              <a:latin typeface="Algerian" pitchFamily="82"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7938"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1219200" y="4572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Reference </a:t>
            </a:r>
            <a:endParaRPr lang="en-US" sz="4000" dirty="0">
              <a:latin typeface="Algerian" pitchFamily="82" charset="0"/>
            </a:endParaRPr>
          </a:p>
        </p:txBody>
      </p:sp>
      <p:sp>
        <p:nvSpPr>
          <p:cNvPr id="5" name="TextBox 4"/>
          <p:cNvSpPr txBox="1"/>
          <p:nvPr/>
        </p:nvSpPr>
        <p:spPr>
          <a:xfrm>
            <a:off x="1447800" y="1981200"/>
            <a:ext cx="7010400" cy="3785652"/>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lvl="0"/>
            <a:r>
              <a:rPr lang="en-US" sz="4000" u="sng" dirty="0" smtClean="0">
                <a:hlinkClick r:id="rId3"/>
              </a:rPr>
              <a:t>www.google.com</a:t>
            </a:r>
            <a:r>
              <a:rPr lang="en-US" sz="4000" dirty="0" smtClean="0"/>
              <a:t> </a:t>
            </a:r>
          </a:p>
          <a:p>
            <a:pPr lvl="0"/>
            <a:r>
              <a:rPr lang="en-US" sz="4000" u="sng" dirty="0" smtClean="0">
                <a:hlinkClick r:id="rId4"/>
              </a:rPr>
              <a:t>https://getbootstrap.com</a:t>
            </a:r>
            <a:r>
              <a:rPr lang="en-US" sz="4000" dirty="0" smtClean="0"/>
              <a:t> </a:t>
            </a:r>
          </a:p>
          <a:p>
            <a:pPr lvl="0"/>
            <a:r>
              <a:rPr lang="en-US" sz="4000" u="sng" dirty="0" smtClean="0">
                <a:hlinkClick r:id="rId5"/>
              </a:rPr>
              <a:t>https://w3schools.com</a:t>
            </a:r>
            <a:r>
              <a:rPr lang="en-US" sz="4000" dirty="0" smtClean="0"/>
              <a:t> </a:t>
            </a:r>
          </a:p>
          <a:p>
            <a:pPr lvl="0"/>
            <a:r>
              <a:rPr lang="en-US" sz="4000" u="sng" dirty="0" smtClean="0">
                <a:hlinkClick r:id="rId6"/>
              </a:rPr>
              <a:t>www.youtube.com</a:t>
            </a:r>
            <a:r>
              <a:rPr lang="en-US" sz="4000" dirty="0" smtClean="0"/>
              <a:t> </a:t>
            </a:r>
          </a:p>
          <a:p>
            <a:pPr lvl="0"/>
            <a:r>
              <a:rPr lang="en-US" sz="4000" u="sng" dirty="0" smtClean="0">
                <a:hlinkClick r:id="rId7"/>
              </a:rPr>
              <a:t>www.GitHub.com</a:t>
            </a:r>
            <a:endParaRPr lang="en-US" sz="4000" dirty="0" smtClean="0"/>
          </a:p>
          <a:p>
            <a:pPr lvl="0"/>
            <a:r>
              <a:rPr lang="en-US" sz="4000" u="sng" dirty="0" smtClean="0">
                <a:hlinkClick r:id="rId8"/>
              </a:rPr>
              <a:t>https://lucid.app</a:t>
            </a:r>
            <a:r>
              <a:rPr lang="en-US" sz="4000" dirty="0" smtClean="0"/>
              <a:t>  </a:t>
            </a:r>
            <a:endParaRPr lang="en-US" sz="40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Mafuj\Desktop\radio foorti ppt picz\Gold Frame Background Wallpapers.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26627" name="Picture 4" descr="C:\Users\Mafuj\Desktop\radio foorti ppt picz\thanks.jpg"/>
          <p:cNvPicPr>
            <a:picLocks noChangeAspect="1" noChangeArrowheads="1"/>
          </p:cNvPicPr>
          <p:nvPr/>
        </p:nvPicPr>
        <p:blipFill>
          <a:blip r:embed="rId3" cstate="print"/>
          <a:srcRect/>
          <a:stretch>
            <a:fillRect/>
          </a:stretch>
        </p:blipFill>
        <p:spPr bwMode="auto">
          <a:xfrm>
            <a:off x="1981200" y="2667000"/>
            <a:ext cx="5181600" cy="2673350"/>
          </a:xfrm>
          <a:prstGeom prst="rect">
            <a:avLst/>
          </a:prstGeom>
          <a:noFill/>
          <a:ln w="9525">
            <a:noFill/>
            <a:miter lim="800000"/>
            <a:headEnd/>
            <a:tailEnd/>
          </a:ln>
        </p:spPr>
      </p:pic>
    </p:spTree>
  </p:cSld>
  <p:clrMapOvr>
    <a:masterClrMapping/>
  </p:clrMapOvr>
  <p:transition spd="slow">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faculty course list\pic question nd\question-mark-man-3.jpg"/>
          <p:cNvPicPr>
            <a:picLocks noChangeAspect="1" noChangeArrowheads="1"/>
          </p:cNvPicPr>
          <p:nvPr/>
        </p:nvPicPr>
        <p:blipFill>
          <a:blip r:embed="rId2" cstate="print"/>
          <a:srcRect/>
          <a:stretch>
            <a:fillRect/>
          </a:stretch>
        </p:blipFill>
        <p:spPr bwMode="auto">
          <a:xfrm>
            <a:off x="1752600" y="304800"/>
            <a:ext cx="5486400" cy="609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3" name="TextBox 2"/>
          <p:cNvSpPr txBox="1"/>
          <p:nvPr/>
        </p:nvSpPr>
        <p:spPr>
          <a:xfrm>
            <a:off x="990600" y="9906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Motivation</a:t>
            </a:r>
            <a:endParaRPr lang="en-US" sz="4000" dirty="0">
              <a:latin typeface="Algerian" pitchFamily="82" charset="0"/>
            </a:endParaRPr>
          </a:p>
        </p:txBody>
      </p:sp>
      <p:sp>
        <p:nvSpPr>
          <p:cNvPr id="4" name="TextBox 3"/>
          <p:cNvSpPr txBox="1"/>
          <p:nvPr/>
        </p:nvSpPr>
        <p:spPr>
          <a:xfrm>
            <a:off x="1219200" y="2971800"/>
            <a:ext cx="7010400" cy="2554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just">
              <a:defRPr/>
            </a:pPr>
            <a:r>
              <a:rPr lang="en-US" sz="4000" b="1" i="1" dirty="0" smtClean="0">
                <a:solidFill>
                  <a:schemeClr val="tx1">
                    <a:lumMod val="95000"/>
                    <a:lumOff val="5000"/>
                  </a:schemeClr>
                </a:solidFill>
                <a:latin typeface="Arial Narrow" pitchFamily="34" charset="0"/>
              </a:rPr>
              <a:t>We don’t want People</a:t>
            </a:r>
            <a:r>
              <a:rPr lang="en-US" sz="4000" b="1" i="1" dirty="0" smtClean="0">
                <a:solidFill>
                  <a:schemeClr val="tx1"/>
                </a:solidFill>
                <a:latin typeface="Arial Narrow" pitchFamily="34" charset="0"/>
              </a:rPr>
              <a:t> </a:t>
            </a:r>
            <a:r>
              <a:rPr lang="en-US" sz="4000" b="1" dirty="0" smtClean="0">
                <a:solidFill>
                  <a:schemeClr val="tx1"/>
                </a:solidFill>
                <a:latin typeface="Arial Narrow" pitchFamily="34" charset="0"/>
              </a:rPr>
              <a:t>die </a:t>
            </a:r>
            <a:r>
              <a:rPr lang="en-US" sz="4000" b="1" dirty="0" smtClean="0">
                <a:solidFill>
                  <a:schemeClr val="tx1"/>
                </a:solidFill>
                <a:latin typeface="Arial Narrow" pitchFamily="34" charset="0"/>
              </a:rPr>
              <a:t>without </a:t>
            </a:r>
            <a:r>
              <a:rPr lang="en-US" sz="4000" b="1" dirty="0" smtClean="0">
                <a:solidFill>
                  <a:schemeClr val="tx1"/>
                </a:solidFill>
                <a:latin typeface="Arial Narrow" pitchFamily="34" charset="0"/>
              </a:rPr>
              <a:t>life saving blood </a:t>
            </a:r>
            <a:r>
              <a:rPr lang="en-US" sz="4000" b="1" dirty="0" smtClean="0">
                <a:solidFill>
                  <a:schemeClr val="tx1"/>
                </a:solidFill>
                <a:latin typeface="Arial Narrow" pitchFamily="34" charset="0"/>
              </a:rPr>
              <a:t>transfusions in timely. </a:t>
            </a:r>
            <a:r>
              <a:rPr lang="en-US" sz="4000" b="1" i="1" dirty="0" smtClean="0">
                <a:solidFill>
                  <a:schemeClr val="tx1">
                    <a:lumMod val="95000"/>
                    <a:lumOff val="5000"/>
                  </a:schemeClr>
                </a:solidFill>
                <a:latin typeface="Arial Narrow" pitchFamily="34" charset="0"/>
              </a:rPr>
              <a:t>We Want TO do something for humanity. </a:t>
            </a:r>
            <a:endParaRPr lang="en-US" sz="4000" b="1" dirty="0">
              <a:latin typeface="Arial Narrow"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3" name="TextBox 2"/>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Features</a:t>
            </a:r>
            <a:endParaRPr lang="en-US" sz="4000" dirty="0">
              <a:latin typeface="Algerian" pitchFamily="82" charset="0"/>
            </a:endParaRPr>
          </a:p>
        </p:txBody>
      </p:sp>
      <p:sp>
        <p:nvSpPr>
          <p:cNvPr id="4" name="TextBox 3"/>
          <p:cNvSpPr txBox="1"/>
          <p:nvPr/>
        </p:nvSpPr>
        <p:spPr>
          <a:xfrm>
            <a:off x="990600" y="1524000"/>
            <a:ext cx="4267200" cy="2554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000" b="1" u="sng" dirty="0" smtClean="0">
                <a:solidFill>
                  <a:schemeClr val="tx1"/>
                </a:solidFill>
              </a:rPr>
              <a:t>Features for user:</a:t>
            </a:r>
          </a:p>
          <a:p>
            <a:pPr lvl="0">
              <a:buFont typeface="Arial" pitchFamily="34" charset="0"/>
              <a:buChar char="•"/>
            </a:pPr>
            <a:r>
              <a:rPr lang="en-US" sz="2000" dirty="0" smtClean="0">
                <a:solidFill>
                  <a:schemeClr val="tx1"/>
                </a:solidFill>
              </a:rPr>
              <a:t>Registration and Login as a Donor.</a:t>
            </a:r>
          </a:p>
          <a:p>
            <a:pPr lvl="0">
              <a:buFont typeface="Arial" pitchFamily="34" charset="0"/>
              <a:buChar char="•"/>
            </a:pPr>
            <a:r>
              <a:rPr lang="en-US" sz="2000" dirty="0" smtClean="0">
                <a:solidFill>
                  <a:schemeClr val="tx1"/>
                </a:solidFill>
              </a:rPr>
              <a:t>Blood Request Send.</a:t>
            </a:r>
          </a:p>
          <a:p>
            <a:pPr lvl="0">
              <a:buFont typeface="Arial" pitchFamily="34" charset="0"/>
              <a:buChar char="•"/>
            </a:pPr>
            <a:r>
              <a:rPr lang="en-US" sz="2000" dirty="0" smtClean="0">
                <a:solidFill>
                  <a:schemeClr val="tx1"/>
                </a:solidFill>
              </a:rPr>
              <a:t>Searching and Finding Blood.</a:t>
            </a:r>
          </a:p>
          <a:p>
            <a:pPr lvl="0">
              <a:buFont typeface="Arial" pitchFamily="34" charset="0"/>
              <a:buChar char="•"/>
            </a:pPr>
            <a:r>
              <a:rPr lang="en-US" sz="2000" dirty="0" smtClean="0">
                <a:solidFill>
                  <a:schemeClr val="tx1"/>
                </a:solidFill>
              </a:rPr>
              <a:t>Send Email by </a:t>
            </a:r>
            <a:r>
              <a:rPr lang="en-US" sz="2000" dirty="0" err="1" smtClean="0">
                <a:solidFill>
                  <a:schemeClr val="tx1"/>
                </a:solidFill>
              </a:rPr>
              <a:t>smtp</a:t>
            </a:r>
            <a:r>
              <a:rPr lang="en-US" sz="2000" dirty="0" smtClean="0">
                <a:solidFill>
                  <a:schemeClr val="tx1"/>
                </a:solidFill>
              </a:rPr>
              <a:t> </a:t>
            </a:r>
            <a:r>
              <a:rPr lang="en-US" sz="2000" dirty="0" err="1" smtClean="0">
                <a:solidFill>
                  <a:schemeClr val="tx1"/>
                </a:solidFill>
              </a:rPr>
              <a:t>phpmailer</a:t>
            </a:r>
            <a:r>
              <a:rPr lang="en-US" sz="2000" dirty="0" smtClean="0">
                <a:solidFill>
                  <a:schemeClr val="tx1"/>
                </a:solidFill>
              </a:rPr>
              <a:t>.</a:t>
            </a:r>
          </a:p>
          <a:p>
            <a:pPr lvl="0">
              <a:buFont typeface="Arial" pitchFamily="34" charset="0"/>
              <a:buChar char="•"/>
            </a:pPr>
            <a:r>
              <a:rPr lang="en-US" sz="2000" dirty="0" smtClean="0">
                <a:solidFill>
                  <a:schemeClr val="tx1"/>
                </a:solidFill>
              </a:rPr>
              <a:t>Blood bank Location map and details.</a:t>
            </a:r>
          </a:p>
          <a:p>
            <a:pPr lvl="0">
              <a:buFont typeface="Arial" pitchFamily="34" charset="0"/>
              <a:buChar char="•"/>
            </a:pPr>
            <a:r>
              <a:rPr lang="en-US" sz="2000" dirty="0" smtClean="0">
                <a:solidFill>
                  <a:schemeClr val="tx1"/>
                </a:solidFill>
              </a:rPr>
              <a:t>Donate Money with Card.</a:t>
            </a:r>
          </a:p>
          <a:p>
            <a:pPr lvl="0">
              <a:buFont typeface="Arial" pitchFamily="34" charset="0"/>
              <a:buChar char="•"/>
            </a:pPr>
            <a:r>
              <a:rPr lang="en-US" sz="2000" dirty="0" smtClean="0">
                <a:solidFill>
                  <a:schemeClr val="tx1"/>
                </a:solidFill>
              </a:rPr>
              <a:t>Important Blogs about Blood Donation </a:t>
            </a:r>
            <a:endParaRPr lang="en-US" sz="2000" dirty="0">
              <a:solidFill>
                <a:schemeClr val="tx1"/>
              </a:solidFill>
            </a:endParaRPr>
          </a:p>
        </p:txBody>
      </p:sp>
      <p:sp>
        <p:nvSpPr>
          <p:cNvPr id="5" name="TextBox 4"/>
          <p:cNvSpPr txBox="1"/>
          <p:nvPr/>
        </p:nvSpPr>
        <p:spPr>
          <a:xfrm>
            <a:off x="4572000" y="4419600"/>
            <a:ext cx="3581400" cy="163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000" b="1" u="sng" dirty="0" smtClean="0">
                <a:solidFill>
                  <a:schemeClr val="tx1"/>
                </a:solidFill>
              </a:rPr>
              <a:t>Features for Admin:</a:t>
            </a:r>
            <a:endParaRPr lang="en-US" sz="2000" u="sng" dirty="0" smtClean="0">
              <a:solidFill>
                <a:schemeClr val="tx1"/>
              </a:solidFill>
            </a:endParaRPr>
          </a:p>
          <a:p>
            <a:pPr lvl="0"/>
            <a:r>
              <a:rPr lang="en-US" sz="2000" dirty="0" smtClean="0">
                <a:solidFill>
                  <a:schemeClr val="tx1"/>
                </a:solidFill>
              </a:rPr>
              <a:t>Login as a Admin/Volunteer</a:t>
            </a:r>
          </a:p>
          <a:p>
            <a:pPr lvl="0"/>
            <a:r>
              <a:rPr lang="en-US" sz="2000" dirty="0" smtClean="0">
                <a:solidFill>
                  <a:schemeClr val="tx1"/>
                </a:solidFill>
              </a:rPr>
              <a:t>Delete donor information.</a:t>
            </a:r>
          </a:p>
          <a:p>
            <a:pPr lvl="0"/>
            <a:r>
              <a:rPr lang="en-US" sz="2000" dirty="0" smtClean="0">
                <a:solidFill>
                  <a:schemeClr val="tx1"/>
                </a:solidFill>
              </a:rPr>
              <a:t>Managing Donor for blood request.</a:t>
            </a: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3" name="TextBox 2"/>
          <p:cNvSpPr txBox="1"/>
          <p:nvPr/>
        </p:nvSpPr>
        <p:spPr>
          <a:xfrm>
            <a:off x="1143000" y="8382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Technology Used</a:t>
            </a:r>
            <a:endParaRPr lang="en-US" sz="4000" dirty="0">
              <a:latin typeface="Algerian" pitchFamily="82" charset="0"/>
            </a:endParaRPr>
          </a:p>
        </p:txBody>
      </p:sp>
      <p:sp>
        <p:nvSpPr>
          <p:cNvPr id="5" name="TextBox 4"/>
          <p:cNvSpPr txBox="1"/>
          <p:nvPr/>
        </p:nvSpPr>
        <p:spPr>
          <a:xfrm>
            <a:off x="1752600" y="2895600"/>
            <a:ext cx="6172200" cy="22467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800" dirty="0" smtClean="0">
                <a:solidFill>
                  <a:schemeClr val="tx1"/>
                </a:solidFill>
              </a:rPr>
              <a:t>Front End:- </a:t>
            </a:r>
            <a:r>
              <a:rPr lang="en-US" sz="2800" dirty="0" smtClean="0"/>
              <a:t>HTML,CSS</a:t>
            </a:r>
            <a:r>
              <a:rPr lang="en-US" sz="2800" dirty="0" smtClean="0"/>
              <a:t>, BOOTSTRAP 4</a:t>
            </a:r>
          </a:p>
          <a:p>
            <a:pPr algn="ctr"/>
            <a:r>
              <a:rPr lang="en-US" sz="2800" dirty="0" err="1" smtClean="0"/>
              <a:t>Jquery</a:t>
            </a:r>
            <a:r>
              <a:rPr lang="en-US" sz="2800" dirty="0" smtClean="0"/>
              <a:t>, </a:t>
            </a:r>
            <a:r>
              <a:rPr lang="en-US" sz="2800" dirty="0" smtClean="0"/>
              <a:t>Ajax</a:t>
            </a:r>
          </a:p>
          <a:p>
            <a:pPr algn="ctr"/>
            <a:r>
              <a:rPr lang="en-US" sz="2800" dirty="0" smtClean="0">
                <a:solidFill>
                  <a:schemeClr val="tx1"/>
                </a:solidFill>
              </a:rPr>
              <a:t>Backend:- </a:t>
            </a:r>
            <a:r>
              <a:rPr lang="en-US" sz="2800" dirty="0" err="1" smtClean="0"/>
              <a:t>Mysqli</a:t>
            </a:r>
            <a:endParaRPr lang="en-US" sz="2800" dirty="0" smtClean="0"/>
          </a:p>
          <a:p>
            <a:pPr algn="ctr"/>
            <a:r>
              <a:rPr lang="en-US" sz="2800" dirty="0" smtClean="0">
                <a:solidFill>
                  <a:schemeClr val="tx1"/>
                </a:solidFill>
              </a:rPr>
              <a:t>Editor:- </a:t>
            </a:r>
            <a:r>
              <a:rPr lang="en-US" sz="2800" dirty="0" smtClean="0"/>
              <a:t>Visual </a:t>
            </a:r>
            <a:r>
              <a:rPr lang="en-US" sz="2800" dirty="0" smtClean="0"/>
              <a:t>Studio Code, Sublime Text</a:t>
            </a:r>
          </a:p>
          <a:p>
            <a:pPr algn="ctr"/>
            <a:r>
              <a:rPr lang="en-US" sz="2800" dirty="0" smtClean="0">
                <a:solidFill>
                  <a:schemeClr val="tx1"/>
                </a:solidFill>
              </a:rPr>
              <a:t>Server:- </a:t>
            </a:r>
            <a:r>
              <a:rPr lang="en-US" sz="2800" dirty="0" err="1" smtClean="0"/>
              <a:t>Xampp</a:t>
            </a:r>
            <a:endParaRPr lang="en-US" sz="2800"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3" name="TextBox 2"/>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err="1" smtClean="0">
                <a:solidFill>
                  <a:schemeClr val="tx1">
                    <a:lumMod val="95000"/>
                    <a:lumOff val="5000"/>
                  </a:schemeClr>
                </a:solidFill>
                <a:latin typeface="Algerian" pitchFamily="82" charset="0"/>
              </a:rPr>
              <a:t>ScreenShots</a:t>
            </a:r>
            <a:endParaRPr lang="en-US" sz="4000" dirty="0">
              <a:latin typeface="Algerian" pitchFamily="82" charset="0"/>
            </a:endParaRPr>
          </a:p>
        </p:txBody>
      </p:sp>
      <p:sp>
        <p:nvSpPr>
          <p:cNvPr id="4" name="TextBox 3"/>
          <p:cNvSpPr txBox="1"/>
          <p:nvPr/>
        </p:nvSpPr>
        <p:spPr>
          <a:xfrm>
            <a:off x="914400" y="13716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HOMEPAGE</a:t>
            </a:r>
            <a:endParaRPr lang="en-US" sz="4000" dirty="0">
              <a:latin typeface="Algerian" pitchFamily="82" charset="0"/>
            </a:endParaRPr>
          </a:p>
        </p:txBody>
      </p:sp>
      <p:pic>
        <p:nvPicPr>
          <p:cNvPr id="1026" name="Picture 2"/>
          <p:cNvPicPr>
            <a:picLocks noChangeAspect="1" noChangeArrowheads="1"/>
          </p:cNvPicPr>
          <p:nvPr/>
        </p:nvPicPr>
        <p:blipFill>
          <a:blip r:embed="rId3"/>
          <a:srcRect/>
          <a:stretch>
            <a:fillRect/>
          </a:stretch>
        </p:blipFill>
        <p:spPr bwMode="auto">
          <a:xfrm>
            <a:off x="381000" y="2514600"/>
            <a:ext cx="8551407" cy="37338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HOMEPAGE</a:t>
            </a:r>
            <a:endParaRPr lang="en-US" sz="4000" dirty="0">
              <a:latin typeface="Algerian" pitchFamily="82" charset="0"/>
            </a:endParaRPr>
          </a:p>
        </p:txBody>
      </p:sp>
      <p:pic>
        <p:nvPicPr>
          <p:cNvPr id="6" name="Picture 5" descr="C:\Users\munem\Desktop\New folder (3)\w2.jpg"/>
          <p:cNvPicPr/>
          <p:nvPr/>
        </p:nvPicPr>
        <p:blipFill>
          <a:blip r:embed="rId3"/>
          <a:srcRect/>
          <a:stretch>
            <a:fillRect/>
          </a:stretch>
        </p:blipFill>
        <p:spPr bwMode="auto">
          <a:xfrm>
            <a:off x="228600" y="1447800"/>
            <a:ext cx="5562600" cy="2743200"/>
          </a:xfrm>
          <a:prstGeom prst="rect">
            <a:avLst/>
          </a:prstGeom>
          <a:noFill/>
          <a:ln w="9525">
            <a:noFill/>
            <a:miter lim="800000"/>
            <a:headEnd/>
            <a:tailEnd/>
          </a:ln>
        </p:spPr>
      </p:pic>
      <p:pic>
        <p:nvPicPr>
          <p:cNvPr id="7" name="Picture 6" descr="C:\Users\munem\Desktop\New folder (3)\w3.jpg"/>
          <p:cNvPicPr/>
          <p:nvPr/>
        </p:nvPicPr>
        <p:blipFill>
          <a:blip r:embed="rId4"/>
          <a:srcRect/>
          <a:stretch>
            <a:fillRect/>
          </a:stretch>
        </p:blipFill>
        <p:spPr bwMode="auto">
          <a:xfrm>
            <a:off x="2971800" y="4343400"/>
            <a:ext cx="6019800"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Documents and Settings\sadat\Desktop\master04_background.jpg"/>
          <p:cNvPicPr>
            <a:picLocks noChangeAspect="1" noChangeArrowheads="1"/>
          </p:cNvPicPr>
          <p:nvPr/>
        </p:nvPicPr>
        <p:blipFill>
          <a:blip r:embed="rId2" cstate="print"/>
          <a:srcRect/>
          <a:stretch>
            <a:fillRect/>
          </a:stretch>
        </p:blipFill>
        <p:spPr bwMode="auto">
          <a:xfrm>
            <a:off x="-28575" y="0"/>
            <a:ext cx="9151938" cy="6858000"/>
          </a:xfrm>
          <a:prstGeom prst="rect">
            <a:avLst/>
          </a:prstGeom>
          <a:noFill/>
          <a:ln w="9525">
            <a:noFill/>
            <a:miter lim="800000"/>
            <a:headEnd/>
            <a:tailEnd/>
          </a:ln>
        </p:spPr>
      </p:pic>
      <p:sp>
        <p:nvSpPr>
          <p:cNvPr id="5123" name="TextBox 2"/>
          <p:cNvSpPr txBox="1">
            <a:spLocks noChangeArrowheads="1"/>
          </p:cNvSpPr>
          <p:nvPr/>
        </p:nvSpPr>
        <p:spPr bwMode="auto">
          <a:xfrm>
            <a:off x="4343400" y="1371600"/>
            <a:ext cx="4114800" cy="369888"/>
          </a:xfrm>
          <a:prstGeom prst="rect">
            <a:avLst/>
          </a:prstGeom>
          <a:noFill/>
          <a:ln w="9525">
            <a:noFill/>
            <a:miter lim="800000"/>
            <a:headEnd/>
            <a:tailEnd/>
          </a:ln>
        </p:spPr>
        <p:txBody>
          <a:bodyPr>
            <a:spAutoFit/>
          </a:bodyPr>
          <a:lstStyle/>
          <a:p>
            <a:endParaRPr lang="en-US">
              <a:latin typeface="Calibri" pitchFamily="34" charset="0"/>
            </a:endParaRPr>
          </a:p>
        </p:txBody>
      </p:sp>
      <p:sp>
        <p:nvSpPr>
          <p:cNvPr id="2" name="TextBox 1"/>
          <p:cNvSpPr txBox="1"/>
          <p:nvPr/>
        </p:nvSpPr>
        <p:spPr>
          <a:xfrm>
            <a:off x="990600" y="381000"/>
            <a:ext cx="7010400" cy="70788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pPr>
              <a:defRPr/>
            </a:pPr>
            <a:r>
              <a:rPr lang="en-US" sz="4000" b="1" i="1" dirty="0" smtClean="0">
                <a:solidFill>
                  <a:schemeClr val="tx1">
                    <a:lumMod val="95000"/>
                    <a:lumOff val="5000"/>
                  </a:schemeClr>
                </a:solidFill>
                <a:latin typeface="Algerian" pitchFamily="82" charset="0"/>
              </a:rPr>
              <a:t>HOMEPAGE</a:t>
            </a:r>
            <a:endParaRPr lang="en-US" sz="4000" dirty="0">
              <a:latin typeface="Algerian" pitchFamily="82" charset="0"/>
            </a:endParaRPr>
          </a:p>
        </p:txBody>
      </p:sp>
      <p:pic>
        <p:nvPicPr>
          <p:cNvPr id="2050" name="Picture 2"/>
          <p:cNvPicPr>
            <a:picLocks noChangeAspect="1" noChangeArrowheads="1"/>
          </p:cNvPicPr>
          <p:nvPr/>
        </p:nvPicPr>
        <p:blipFill>
          <a:blip r:embed="rId3"/>
          <a:srcRect/>
          <a:stretch>
            <a:fillRect/>
          </a:stretch>
        </p:blipFill>
        <p:spPr bwMode="auto">
          <a:xfrm>
            <a:off x="304800" y="1371600"/>
            <a:ext cx="5715000" cy="2449285"/>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2514600" y="4008979"/>
            <a:ext cx="6400800" cy="28490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776</TotalTime>
  <Words>558</Words>
  <Application>Microsoft Office PowerPoint</Application>
  <PresentationFormat>On-screen Show (4:3)</PresentationFormat>
  <Paragraphs>94</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Parvez</dc:creator>
  <cp:lastModifiedBy>Munem Sahriar</cp:lastModifiedBy>
  <cp:revision>61</cp:revision>
  <dcterms:created xsi:type="dcterms:W3CDTF">2006-08-16T00:00:00Z</dcterms:created>
  <dcterms:modified xsi:type="dcterms:W3CDTF">2020-10-17T14:59:21Z</dcterms:modified>
</cp:coreProperties>
</file>